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7" r:id="rId2"/>
    <p:sldId id="256" r:id="rId3"/>
    <p:sldId id="339" r:id="rId4"/>
    <p:sldId id="340" r:id="rId5"/>
    <p:sldId id="341" r:id="rId6"/>
    <p:sldId id="342" r:id="rId7"/>
    <p:sldId id="343" r:id="rId8"/>
    <p:sldId id="344" r:id="rId9"/>
    <p:sldId id="345" r:id="rId10"/>
    <p:sldId id="346" r:id="rId11"/>
    <p:sldId id="313"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270" autoAdjust="0"/>
  </p:normalViewPr>
  <p:slideViewPr>
    <p:cSldViewPr snapToGrid="0">
      <p:cViewPr varScale="1">
        <p:scale>
          <a:sx n="64" d="100"/>
          <a:sy n="64" d="100"/>
        </p:scale>
        <p:origin x="954" y="60"/>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EA9C1F-D636-4500-A922-517CC4FD2A53}" type="datetimeFigureOut">
              <a:rPr lang="zh-CN" altLang="en-US" smtClean="0"/>
              <a:t>2025/9/15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F44B6B-24AD-438F-88D5-D9EFEC08A656}" type="slidenum">
              <a:rPr lang="zh-CN" altLang="en-US" smtClean="0"/>
              <a:t>‹#›</a:t>
            </a:fld>
            <a:endParaRPr lang="zh-CN" altLang="en-US"/>
          </a:p>
        </p:txBody>
      </p:sp>
    </p:spTree>
    <p:extLst>
      <p:ext uri="{BB962C8B-B14F-4D97-AF65-F5344CB8AC3E}">
        <p14:creationId xmlns:p14="http://schemas.microsoft.com/office/powerpoint/2010/main" val="89784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8" name="Picture 12" descr="中英文横排组合最终稿">
            <a:extLst>
              <a:ext uri="{FF2B5EF4-FFF2-40B4-BE49-F238E27FC236}">
                <a16:creationId xmlns:a16="http://schemas.microsoft.com/office/drawing/2014/main" id="{9BAB6A00-E7CB-4CBC-9318-38A5B7316B7D}"/>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8382279" y="104504"/>
            <a:ext cx="3809721" cy="557522"/>
          </a:xfrm>
          <a:prstGeom prst="rect">
            <a:avLst/>
          </a:prstGeom>
          <a:noFill/>
          <a:ln w="9525">
            <a:noFill/>
            <a:miter lim="800000"/>
            <a:headEnd/>
            <a:tailEnd/>
          </a:ln>
        </p:spPr>
      </p:pic>
    </p:spTree>
    <p:extLst>
      <p:ext uri="{BB962C8B-B14F-4D97-AF65-F5344CB8AC3E}">
        <p14:creationId xmlns:p14="http://schemas.microsoft.com/office/powerpoint/2010/main" val="130013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99AAE5-E6A5-4022-8D44-5AFA86B738F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81B6F2FE-25B9-4DE2-8F61-F11C566637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2508109E-B555-4E13-B68B-1229873B9B4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36FE041-9945-48C0-A51A-590BEDD4170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769CCEC1-1C4B-4D90-A077-E07E2A4590E5}"/>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1B71532B-4623-4FD8-8220-6DA05895261F}"/>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8" name="页脚占位符 7">
            <a:extLst>
              <a:ext uri="{FF2B5EF4-FFF2-40B4-BE49-F238E27FC236}">
                <a16:creationId xmlns:a16="http://schemas.microsoft.com/office/drawing/2014/main" id="{D486B4E4-2041-4A8E-B990-2EFFC96EADA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1B9079D-AF7E-4213-847A-37F95DBBDBD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1241637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B324C34-19C7-4E5C-88E6-142002EABB5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C00C25D7-88AD-4EA1-919E-C0F54C701C34}"/>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4" name="页脚占位符 3">
            <a:extLst>
              <a:ext uri="{FF2B5EF4-FFF2-40B4-BE49-F238E27FC236}">
                <a16:creationId xmlns:a16="http://schemas.microsoft.com/office/drawing/2014/main" id="{74AD7D76-CFFD-4FA7-A390-1C857466E3A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00640613-BF81-4711-9303-BBA95DF9E3C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8481311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1E31C5DA-9312-4DCD-91D1-9D48895AD950}"/>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3" name="页脚占位符 2">
            <a:extLst>
              <a:ext uri="{FF2B5EF4-FFF2-40B4-BE49-F238E27FC236}">
                <a16:creationId xmlns:a16="http://schemas.microsoft.com/office/drawing/2014/main" id="{E932081B-801D-4A6B-B536-FC0B7870676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71D59616-6655-4670-942F-3941B01B32A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959707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2399A06-EC86-48F4-A31A-8C98A08BD85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7F07A100-7387-4061-8955-2A747B80AD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193654D1-6835-4E87-84F5-876073FD3C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268E0F7-90DF-427F-BF66-49B64340FF9E}"/>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6" name="页脚占位符 5">
            <a:extLst>
              <a:ext uri="{FF2B5EF4-FFF2-40B4-BE49-F238E27FC236}">
                <a16:creationId xmlns:a16="http://schemas.microsoft.com/office/drawing/2014/main" id="{0328896B-D48E-4A10-8D4C-9B75A7514F6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ECB1C5-AF13-41BE-9169-5187E8976E1A}"/>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745312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1B785E-AF4C-4E79-AD05-573D73069B9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4D9DD350-7192-4F16-B599-0636206F88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72D8CA4-5F56-4588-92A1-D82520CCB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396F2943-7F5C-45D4-AFE6-74282ADF124C}"/>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6" name="页脚占位符 5">
            <a:extLst>
              <a:ext uri="{FF2B5EF4-FFF2-40B4-BE49-F238E27FC236}">
                <a16:creationId xmlns:a16="http://schemas.microsoft.com/office/drawing/2014/main" id="{EAD617E1-309C-4474-9CA9-4C5F7EA37AD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B93E82C-88C9-42BC-AB4B-B3782007DCDC}"/>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74640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16C414-4E38-4B7F-9986-97D3E1E1D3B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1551BC05-4CEB-4E87-9D25-F3457F3334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753B2C3-F59A-4D76-BE1E-94B48CFC4836}"/>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3D0A476-E6C1-4023-9733-13F737C609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B5D34A5-2EBC-4B41-8391-D8E21B2C40C7}"/>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4226721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FDE6F04-CEE8-4A4F-A152-E2BF4AD924C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D20FB339-D911-4E27-8A11-740F4157B882}"/>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422238-2DD2-4AE1-86FF-A1A229DB3CAC}"/>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BC2582F-DF8A-4FCA-9D78-FE8D3622CC3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7F5A9F4-9FFD-47A1-BE95-AF18AA521BC4}"/>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314967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页">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107" y="0"/>
            <a:ext cx="12192000" cy="6858000"/>
          </a:xfrm>
          <a:prstGeom prst="rect">
            <a:avLst/>
          </a:prstGeom>
        </p:spPr>
      </p:pic>
      <p:cxnSp>
        <p:nvCxnSpPr>
          <p:cNvPr id="6" name="直接连接符 5"/>
          <p:cNvCxnSpPr>
            <a:cxnSpLocks/>
          </p:cNvCxnSpPr>
          <p:nvPr userDrawn="1"/>
        </p:nvCxnSpPr>
        <p:spPr>
          <a:xfrm>
            <a:off x="0" y="708148"/>
            <a:ext cx="12190234"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5" name="图片 4">
            <a:extLst>
              <a:ext uri="{FF2B5EF4-FFF2-40B4-BE49-F238E27FC236}">
                <a16:creationId xmlns:a16="http://schemas.microsoft.com/office/drawing/2014/main" id="{4BAEC082-27E9-449F-B784-A91DE4D45036}"/>
              </a:ext>
            </a:extLst>
          </p:cNvPr>
          <p:cNvPicPr>
            <a:picLocks noChangeAspect="1"/>
          </p:cNvPicPr>
          <p:nvPr userDrawn="1"/>
        </p:nvPicPr>
        <p:blipFill>
          <a:blip r:embed="rId3">
            <a:alphaModFix/>
          </a:blip>
          <a:stretch>
            <a:fillRect/>
          </a:stretch>
        </p:blipFill>
        <p:spPr>
          <a:xfrm>
            <a:off x="8922850" y="32538"/>
            <a:ext cx="3273491" cy="675610"/>
          </a:xfrm>
          <a:prstGeom prst="rect">
            <a:avLst/>
          </a:prstGeom>
          <a:solidFill>
            <a:srgbClr val="F3F3F4"/>
          </a:solidFill>
        </p:spPr>
      </p:pic>
      <p:sp>
        <p:nvSpPr>
          <p:cNvPr id="7" name="文本框 6">
            <a:extLst>
              <a:ext uri="{FF2B5EF4-FFF2-40B4-BE49-F238E27FC236}">
                <a16:creationId xmlns:a16="http://schemas.microsoft.com/office/drawing/2014/main" id="{E426FC56-BFA8-45D7-95C0-740D80159D82}"/>
              </a:ext>
            </a:extLst>
          </p:cNvPr>
          <p:cNvSpPr txBox="1"/>
          <p:nvPr userDrawn="1"/>
        </p:nvSpPr>
        <p:spPr>
          <a:xfrm>
            <a:off x="174259" y="139510"/>
            <a:ext cx="6189784" cy="461665"/>
          </a:xfrm>
          <a:prstGeom prst="rect">
            <a:avLst/>
          </a:prstGeom>
          <a:noFill/>
        </p:spPr>
        <p:txBody>
          <a:bodyPr wrap="square">
            <a:spAutoFit/>
          </a:bodyPr>
          <a:lstStyle/>
          <a:p>
            <a:r>
              <a:rPr lang="zh-CN" altLang="en-US" sz="2400" dirty="0">
                <a:latin typeface="方正黑体_GBK" panose="03000509000000000000" pitchFamily="65" charset="-122"/>
                <a:ea typeface="方正黑体_GBK" panose="03000509000000000000" pitchFamily="65" charset="-122"/>
              </a:rPr>
              <a:t>拓展知识 冷却液认知</a:t>
            </a:r>
          </a:p>
        </p:txBody>
      </p:sp>
    </p:spTree>
    <p:extLst>
      <p:ext uri="{BB962C8B-B14F-4D97-AF65-F5344CB8AC3E}">
        <p14:creationId xmlns:p14="http://schemas.microsoft.com/office/powerpoint/2010/main" val="1065521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3" name="图片 2">
            <a:extLst>
              <a:ext uri="{FF2B5EF4-FFF2-40B4-BE49-F238E27FC236}">
                <a16:creationId xmlns:a16="http://schemas.microsoft.com/office/drawing/2014/main" id="{86C9D6D9-53FD-47F9-95A8-055ABAB5DA02}"/>
              </a:ext>
            </a:extLst>
          </p:cNvPr>
          <p:cNvPicPr>
            <a:picLocks noChangeAspect="1"/>
          </p:cNvPicPr>
          <p:nvPr userDrawn="1"/>
        </p:nvPicPr>
        <p:blipFill>
          <a:blip r:embed="rId3">
            <a:alphaModFix/>
          </a:blip>
          <a:stretch>
            <a:fillRect/>
          </a:stretch>
        </p:blipFill>
        <p:spPr>
          <a:xfrm>
            <a:off x="7122534" y="5162550"/>
            <a:ext cx="3876675" cy="800100"/>
          </a:xfrm>
          <a:prstGeom prst="rect">
            <a:avLst/>
          </a:prstGeom>
          <a:solidFill>
            <a:srgbClr val="F3F3F4"/>
          </a:solidFill>
        </p:spPr>
      </p:pic>
    </p:spTree>
    <p:extLst>
      <p:ext uri="{BB962C8B-B14F-4D97-AF65-F5344CB8AC3E}">
        <p14:creationId xmlns:p14="http://schemas.microsoft.com/office/powerpoint/2010/main" val="3501091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封面">
    <p:spTree>
      <p:nvGrpSpPr>
        <p:cNvPr id="1" name=""/>
        <p:cNvGrpSpPr/>
        <p:nvPr/>
      </p:nvGrpSpPr>
      <p:grpSpPr>
        <a:xfrm>
          <a:off x="0" y="0"/>
          <a:ext cx="0" cy="0"/>
          <a:chOff x="0" y="0"/>
          <a:chExt cx="0" cy="0"/>
        </a:xfrm>
      </p:grpSpPr>
      <p:pic>
        <p:nvPicPr>
          <p:cNvPr id="8" name="图片 7"/>
          <p:cNvPicPr>
            <a:picLocks noChangeAspect="1"/>
          </p:cNvPicPr>
          <p:nvPr userDrawn="1"/>
        </p:nvPicPr>
        <p:blipFill rotWithShape="1">
          <a:blip r:embed="rId2">
            <a:extLst>
              <a:ext uri="{28A0092B-C50C-407E-A947-70E740481C1C}">
                <a14:useLocalDpi xmlns:a14="http://schemas.microsoft.com/office/drawing/2010/main" val="0"/>
              </a:ext>
            </a:extLst>
          </a:blip>
          <a:srcRect b="20817"/>
          <a:stretch>
            <a:fillRect/>
          </a:stretch>
        </p:blipFill>
        <p:spPr>
          <a:xfrm>
            <a:off x="0" y="0"/>
            <a:ext cx="12192000" cy="5430397"/>
          </a:xfrm>
          <a:prstGeom prst="rect">
            <a:avLst/>
          </a:prstGeom>
        </p:spPr>
      </p:pic>
      <p:pic>
        <p:nvPicPr>
          <p:cNvPr id="4" name="Picture 12" descr="中英文横排组合最终稿">
            <a:extLst>
              <a:ext uri="{FF2B5EF4-FFF2-40B4-BE49-F238E27FC236}">
                <a16:creationId xmlns:a16="http://schemas.microsoft.com/office/drawing/2014/main" id="{A0973862-C623-44D2-9A65-58B4D4706E76}"/>
              </a:ext>
            </a:extLst>
          </p:cNvPr>
          <p:cNvPicPr>
            <a:picLocks noChangeAspect="1" noChangeArrowheads="1"/>
          </p:cNvPicPr>
          <p:nvPr userDrawn="1"/>
        </p:nvPicPr>
        <p:blipFill>
          <a:blip r:embed="rId3">
            <a:clrChange>
              <a:clrFrom>
                <a:srgbClr val="FFFFFF"/>
              </a:clrFrom>
              <a:clrTo>
                <a:srgbClr val="FFFFFF">
                  <a:alpha val="0"/>
                </a:srgbClr>
              </a:clrTo>
            </a:clrChange>
          </a:blip>
          <a:srcRect/>
          <a:stretch>
            <a:fillRect/>
          </a:stretch>
        </p:blipFill>
        <p:spPr bwMode="auto">
          <a:xfrm>
            <a:off x="6811297" y="5275698"/>
            <a:ext cx="4866834" cy="712222"/>
          </a:xfrm>
          <a:prstGeom prst="rect">
            <a:avLst/>
          </a:prstGeom>
          <a:noFill/>
          <a:ln w="9525">
            <a:noFill/>
            <a:miter lim="800000"/>
            <a:headEnd/>
            <a:tailEnd/>
          </a:ln>
        </p:spPr>
      </p:pic>
    </p:spTree>
    <p:extLst>
      <p:ext uri="{BB962C8B-B14F-4D97-AF65-F5344CB8AC3E}">
        <p14:creationId xmlns:p14="http://schemas.microsoft.com/office/powerpoint/2010/main" val="2655378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123851-17AC-47FD-B6E6-711CA7E1F782}"/>
              </a:ext>
            </a:extLst>
          </p:cNvPr>
          <p:cNvSpPr>
            <a:spLocks noGrp="1"/>
          </p:cNvSpPr>
          <p:nvPr>
            <p:ph type="title"/>
          </p:nvPr>
        </p:nvSpPr>
        <p:spPr/>
        <p:txBody>
          <a:bodyPr/>
          <a:lstStyle/>
          <a:p>
            <a:r>
              <a:rPr lang="zh-CN" altLang="en-US" dirty="0"/>
              <a:t>单击此处编辑母版标题样式</a:t>
            </a:r>
          </a:p>
        </p:txBody>
      </p:sp>
      <p:sp>
        <p:nvSpPr>
          <p:cNvPr id="3" name="日期占位符 2">
            <a:extLst>
              <a:ext uri="{FF2B5EF4-FFF2-40B4-BE49-F238E27FC236}">
                <a16:creationId xmlns:a16="http://schemas.microsoft.com/office/drawing/2014/main" id="{352B7ECF-86AF-4A03-94AF-F9492CA779B7}"/>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4" name="页脚占位符 3">
            <a:extLst>
              <a:ext uri="{FF2B5EF4-FFF2-40B4-BE49-F238E27FC236}">
                <a16:creationId xmlns:a16="http://schemas.microsoft.com/office/drawing/2014/main" id="{0589B26D-E9F8-4248-94E1-A25701B4391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9973F84-F78C-4D9B-B1F8-F64450ABF748}"/>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505242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F41341C-AF68-4F1C-86D9-1DE8494155EC}"/>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139AC5E-30DD-4006-89C0-5FEAF6E5ED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DD37D2A5-E7CC-4307-AFD8-396DAF8191BF}"/>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088440D-CE80-4EA1-A477-050964B6C7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884BF42-00BD-4425-9BF1-17423FC6425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3994034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BC9CCF-EC9F-438E-AA8D-21AFF5DAB9D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78C11548-BE73-44D2-B35B-73515193E87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330C281-09E9-4F00-99AF-1E4CA19F61C7}"/>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F1E424C-7A68-4344-BC36-C92054956A0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F303D1C-E5B5-40AC-AE08-D5687131C8D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1982872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71588A-EB6E-44CA-AB6E-9D6658C85D69}"/>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A3D34F-8828-47E4-AE71-DC1F354951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9FC512DC-AFAA-442A-8FB2-AAF6ACA2191A}"/>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32E0715-EC41-4095-8EF8-D997F6C79F9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29603EC-FFC1-4FEF-8846-54645605FE65}"/>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2931915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21875C-7DF6-4B83-A42A-350E6830065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38A3FC2-4252-481C-AA53-DE8028FE1F19}"/>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613F9B1-E7E3-4B8F-9924-946ECDE0C370}"/>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C6EAF227-70EB-462A-91B8-C19EC9BC303F}"/>
              </a:ext>
            </a:extLst>
          </p:cNvPr>
          <p:cNvSpPr>
            <a:spLocks noGrp="1"/>
          </p:cNvSpPr>
          <p:nvPr>
            <p:ph type="dt" sz="half" idx="10"/>
          </p:nvPr>
        </p:nvSpPr>
        <p:spPr/>
        <p:txBody>
          <a:bodyPr/>
          <a:lstStyle/>
          <a:p>
            <a:fld id="{1E05286F-21BB-4AB4-961F-35FA1AB38DE7}" type="datetimeFigureOut">
              <a:rPr lang="zh-CN" altLang="en-US" smtClean="0"/>
              <a:t>2025/9/15</a:t>
            </a:fld>
            <a:endParaRPr lang="zh-CN" altLang="en-US"/>
          </a:p>
        </p:txBody>
      </p:sp>
      <p:sp>
        <p:nvSpPr>
          <p:cNvPr id="6" name="页脚占位符 5">
            <a:extLst>
              <a:ext uri="{FF2B5EF4-FFF2-40B4-BE49-F238E27FC236}">
                <a16:creationId xmlns:a16="http://schemas.microsoft.com/office/drawing/2014/main" id="{2C93FEFE-5766-466C-A3C1-60953723732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87122E3-D533-46C7-9990-CE1B7DDA03E0}"/>
              </a:ext>
            </a:extLst>
          </p:cNvPr>
          <p:cNvSpPr>
            <a:spLocks noGrp="1"/>
          </p:cNvSpPr>
          <p:nvPr>
            <p:ph type="sldNum" sz="quarter" idx="12"/>
          </p:nvPr>
        </p:nvSpPr>
        <p:spPr/>
        <p:txBody>
          <a:body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1549993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B9B840B-4B63-461B-892C-17F4F7F84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a:extLst>
              <a:ext uri="{FF2B5EF4-FFF2-40B4-BE49-F238E27FC236}">
                <a16:creationId xmlns:a16="http://schemas.microsoft.com/office/drawing/2014/main" id="{C6DD5996-02CC-49D0-995F-FA4889FA0E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a:extLst>
              <a:ext uri="{FF2B5EF4-FFF2-40B4-BE49-F238E27FC236}">
                <a16:creationId xmlns:a16="http://schemas.microsoft.com/office/drawing/2014/main" id="{3BCAB1B8-5276-4A4A-884D-1214E8CA56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05286F-21BB-4AB4-961F-35FA1AB38DE7}" type="datetimeFigureOut">
              <a:rPr lang="zh-CN" altLang="en-US" smtClean="0"/>
              <a:t>2025/9/15</a:t>
            </a:fld>
            <a:endParaRPr lang="zh-CN" altLang="en-US"/>
          </a:p>
        </p:txBody>
      </p:sp>
      <p:sp>
        <p:nvSpPr>
          <p:cNvPr id="5" name="页脚占位符 4">
            <a:extLst>
              <a:ext uri="{FF2B5EF4-FFF2-40B4-BE49-F238E27FC236}">
                <a16:creationId xmlns:a16="http://schemas.microsoft.com/office/drawing/2014/main" id="{9702BD6A-4D56-4872-84C7-CB170F9C7B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2F6A671-5436-44D7-ABCE-DA0CBA6DF2B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F50AF-7D10-4512-BB23-A65917634B8C}" type="slidenum">
              <a:rPr lang="zh-CN" altLang="en-US" smtClean="0"/>
              <a:t>‹#›</a:t>
            </a:fld>
            <a:endParaRPr lang="zh-CN" altLang="en-US"/>
          </a:p>
        </p:txBody>
      </p:sp>
    </p:spTree>
    <p:extLst>
      <p:ext uri="{BB962C8B-B14F-4D97-AF65-F5344CB8AC3E}">
        <p14:creationId xmlns:p14="http://schemas.microsoft.com/office/powerpoint/2010/main" val="484687222"/>
      </p:ext>
    </p:extLst>
  </p:cSld>
  <p:clrMap bg1="lt1" tx1="dk1" bg2="lt2" tx2="dk2" accent1="accent1" accent2="accent2" accent3="accent3" accent4="accent4" accent5="accent5" accent6="accent6" hlink="hlink" folHlink="folHlink"/>
  <p:sldLayoutIdLst>
    <p:sldLayoutId id="2147483660" r:id="rId1"/>
    <p:sldLayoutId id="2147483663" r:id="rId2"/>
    <p:sldLayoutId id="2147483664" r:id="rId3"/>
    <p:sldLayoutId id="2147483661" r:id="rId4"/>
    <p:sldLayoutId id="2147483662" r:id="rId5"/>
    <p:sldLayoutId id="2147483649"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l" defTabSz="914400" rtl="0" eaLnBrk="1" latinLnBrk="0" hangingPunct="1">
        <a:lnSpc>
          <a:spcPct val="90000"/>
        </a:lnSpc>
        <a:spcBef>
          <a:spcPct val="0"/>
        </a:spcBef>
        <a:buNone/>
        <a:defRPr sz="4400" kern="1200">
          <a:solidFill>
            <a:schemeClr val="tx1"/>
          </a:solidFill>
          <a:latin typeface="方正黑体_GBK" panose="03000509000000000000" pitchFamily="65" charset="-122"/>
          <a:ea typeface="方正黑体_GBK" panose="03000509000000000000" pitchFamily="65"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方正黑体_GBK" panose="03000509000000000000" pitchFamily="65" charset="-122"/>
          <a:ea typeface="方正黑体_GBK" panose="03000509000000000000" pitchFamily="65"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方正楷体_GBK" panose="03000509000000000000" pitchFamily="65" charset="-122"/>
          <a:ea typeface="方正楷体_GBK" panose="03000509000000000000" pitchFamily="65"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方正楷体_GBK" panose="03000509000000000000" pitchFamily="65" charset="-122"/>
          <a:ea typeface="方正楷体_GBK" panose="03000509000000000000" pitchFamily="65"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DECE70-BBAC-48C2-8FD8-07268BC8999B}"/>
              </a:ext>
            </a:extLst>
          </p:cNvPr>
          <p:cNvSpPr>
            <a:spLocks noGrp="1"/>
          </p:cNvSpPr>
          <p:nvPr>
            <p:ph type="ctrTitle" idx="4294967295"/>
          </p:nvPr>
        </p:nvSpPr>
        <p:spPr>
          <a:xfrm>
            <a:off x="3048000" y="1122363"/>
            <a:ext cx="9144000" cy="2387600"/>
          </a:xfrm>
        </p:spPr>
        <p:txBody>
          <a:bodyPr>
            <a:normAutofit fontScale="90000"/>
          </a:bodyPr>
          <a:lstStyle/>
          <a:p>
            <a:pPr>
              <a:lnSpc>
                <a:spcPct val="150000"/>
              </a:lnSpc>
            </a:pPr>
            <a:br>
              <a:rPr lang="en-US" altLang="zh-CN" dirty="0"/>
            </a:br>
            <a:r>
              <a:rPr lang="zh-CN" altLang="en-US" dirty="0"/>
              <a:t>学习单元五</a:t>
            </a:r>
            <a:br>
              <a:rPr lang="en-US" altLang="zh-CN" dirty="0"/>
            </a:br>
            <a:r>
              <a:rPr lang="zh-CN" altLang="en-US" dirty="0"/>
              <a:t>拓展知识</a:t>
            </a:r>
            <a:br>
              <a:rPr lang="en-US" altLang="zh-CN" dirty="0"/>
            </a:br>
            <a:endParaRPr lang="zh-CN" altLang="en-US" dirty="0"/>
          </a:p>
        </p:txBody>
      </p:sp>
      <p:sp>
        <p:nvSpPr>
          <p:cNvPr id="3" name="副标题 2">
            <a:extLst>
              <a:ext uri="{FF2B5EF4-FFF2-40B4-BE49-F238E27FC236}">
                <a16:creationId xmlns:a16="http://schemas.microsoft.com/office/drawing/2014/main" id="{FDA26CED-1AC0-4A40-9A1D-DA10E751B9D8}"/>
              </a:ext>
            </a:extLst>
          </p:cNvPr>
          <p:cNvSpPr>
            <a:spLocks noGrp="1"/>
          </p:cNvSpPr>
          <p:nvPr>
            <p:ph type="subTitle" idx="4294967295"/>
          </p:nvPr>
        </p:nvSpPr>
        <p:spPr>
          <a:xfrm>
            <a:off x="3048000" y="3897313"/>
            <a:ext cx="9144000" cy="1655762"/>
          </a:xfrm>
        </p:spPr>
        <p:txBody>
          <a:bodyPr/>
          <a:lstStyle/>
          <a:p>
            <a:pPr marL="0" indent="0">
              <a:buNone/>
            </a:pPr>
            <a:r>
              <a:rPr lang="zh-CN" altLang="en-US" dirty="0"/>
              <a:t>冷却液认知</a:t>
            </a:r>
          </a:p>
        </p:txBody>
      </p:sp>
    </p:spTree>
    <p:extLst>
      <p:ext uri="{BB962C8B-B14F-4D97-AF65-F5344CB8AC3E}">
        <p14:creationId xmlns:p14="http://schemas.microsoft.com/office/powerpoint/2010/main" val="41272542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五、如何判断冷却液的优劣</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348400"/>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一般优质冷却液从外观上看：清澈透明、无杂质、不混浊、无刺激性气味，产品外包装上应有详细的生产单位名称，产品说明书以及明确的指标说明。不同类型的冷却液有不同的颜色：红色</a:t>
            </a:r>
            <a:r>
              <a:rPr lang="en-US" altLang="zh-CN" sz="2000" dirty="0">
                <a:latin typeface="方正楷体_GBK" panose="03000509000000000000" pitchFamily="65" charset="-122"/>
                <a:ea typeface="方正楷体_GBK" panose="03000509000000000000" pitchFamily="65" charset="-122"/>
              </a:rPr>
              <a:t>/</a:t>
            </a:r>
            <a:r>
              <a:rPr lang="zh-CN" altLang="en-US" sz="2000" dirty="0">
                <a:latin typeface="方正楷体_GBK" panose="03000509000000000000" pitchFamily="65" charset="-122"/>
                <a:ea typeface="方正楷体_GBK" panose="03000509000000000000" pitchFamily="65" charset="-122"/>
              </a:rPr>
              <a:t>桔黄色、绿色、或者金色。好的冷却液有一种十分饱和的颜色，有一种芳香的气味。如果冷却液呈现出灰白色或者褐色，或者在液面上有一层油状膜，就需要更换了，并且要做进一步的检查。</a:t>
            </a:r>
          </a:p>
        </p:txBody>
      </p:sp>
    </p:spTree>
    <p:extLst>
      <p:ext uri="{BB962C8B-B14F-4D97-AF65-F5344CB8AC3E}">
        <p14:creationId xmlns:p14="http://schemas.microsoft.com/office/powerpoint/2010/main" val="38138475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DDCCB506-498A-45F4-8ACD-F4360874ABED}"/>
              </a:ext>
            </a:extLst>
          </p:cNvPr>
          <p:cNvSpPr/>
          <p:nvPr/>
        </p:nvSpPr>
        <p:spPr>
          <a:xfrm>
            <a:off x="5311169" y="2967335"/>
            <a:ext cx="1569660" cy="923330"/>
          </a:xfrm>
          <a:prstGeom prst="rect">
            <a:avLst/>
          </a:prstGeom>
          <a:noFill/>
        </p:spPr>
        <p:txBody>
          <a:bodyPr wrap="none" lIns="91440" tIns="45720" rIns="91440" bIns="45720">
            <a:spAutoFit/>
          </a:bodyPr>
          <a:lstStyle/>
          <a:p>
            <a:pPr algn="ctr"/>
            <a:r>
              <a:rPr lang="zh-CN" altLang="en-US" sz="5400" b="0" cap="none" spc="0" dirty="0">
                <a:ln w="0"/>
                <a:solidFill>
                  <a:schemeClr val="accent1"/>
                </a:solidFill>
                <a:effectLst>
                  <a:outerShdw blurRad="38100" dist="25400" dir="5400000" algn="ctr" rotWithShape="0">
                    <a:srgbClr val="6E747A">
                      <a:alpha val="43000"/>
                    </a:srgbClr>
                  </a:outerShdw>
                </a:effectLst>
              </a:rPr>
              <a:t>谢谢</a:t>
            </a:r>
          </a:p>
        </p:txBody>
      </p:sp>
    </p:spTree>
    <p:extLst>
      <p:ext uri="{BB962C8B-B14F-4D97-AF65-F5344CB8AC3E}">
        <p14:creationId xmlns:p14="http://schemas.microsoft.com/office/powerpoint/2010/main" val="218870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一、冷却液的作用及特性</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810065"/>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当冷却液不足时，将会使发动机水温过高，而导致发动机机件的损坏。主要功能有：</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冬季防冻</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防腐蚀</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防水垢</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高沸点（防开锅）</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endParaRPr lang="zh-CN" altLang="en-US" sz="2000" dirty="0">
              <a:latin typeface="方正楷体_GBK" panose="03000509000000000000" pitchFamily="65" charset="-122"/>
              <a:ea typeface="方正楷体_GBK" panose="03000509000000000000" pitchFamily="65" charset="-122"/>
            </a:endParaRPr>
          </a:p>
        </p:txBody>
      </p:sp>
    </p:spTree>
    <p:extLst>
      <p:ext uri="{BB962C8B-B14F-4D97-AF65-F5344CB8AC3E}">
        <p14:creationId xmlns:p14="http://schemas.microsoft.com/office/powerpoint/2010/main" val="9599138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二、冷却液的分类</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810065"/>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冷却液由水、防冻剂、添加剂</a:t>
            </a: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部分组成，按防冻剂成分不同可分为酒精型、甘油型、乙二醇型等类型冷却液。</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酒精型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酒精型冷却液是用乙醇作防冻剂，价格便宜，流动性好，配制工艺简单，但沸点较低、易挥发损失、冰点易升高、易燃等，现已逐渐被淘汰。乙醇的冰点为</a:t>
            </a:r>
            <a:r>
              <a:rPr lang="en-US" altLang="zh-CN" sz="2000" dirty="0">
                <a:latin typeface="方正楷体_GBK" panose="03000509000000000000" pitchFamily="65" charset="-122"/>
                <a:ea typeface="方正楷体_GBK" panose="03000509000000000000" pitchFamily="65" charset="-122"/>
              </a:rPr>
              <a:t>-114℃,</a:t>
            </a:r>
            <a:r>
              <a:rPr lang="zh-CN" altLang="en-US" sz="2000" dirty="0">
                <a:latin typeface="方正楷体_GBK" panose="03000509000000000000" pitchFamily="65" charset="-122"/>
                <a:ea typeface="方正楷体_GBK" panose="03000509000000000000" pitchFamily="65" charset="-122"/>
              </a:rPr>
              <a:t>沸点为</a:t>
            </a:r>
            <a:r>
              <a:rPr lang="en-US" altLang="zh-CN" sz="2000" dirty="0">
                <a:latin typeface="方正楷体_GBK" panose="03000509000000000000" pitchFamily="65" charset="-122"/>
                <a:ea typeface="方正楷体_GBK" panose="03000509000000000000" pitchFamily="65" charset="-122"/>
              </a:rPr>
              <a:t>78.3℃</a:t>
            </a:r>
            <a:r>
              <a:rPr lang="zh-CN" altLang="en-US" sz="2000" dirty="0">
                <a:latin typeface="方正楷体_GBK" panose="03000509000000000000" pitchFamily="65" charset="-122"/>
                <a:ea typeface="方正楷体_GBK" panose="03000509000000000000" pitchFamily="65" charset="-122"/>
              </a:rPr>
              <a:t>，也不宜在工作温度较高的柴油机冷却系统中使用。</a:t>
            </a:r>
          </a:p>
        </p:txBody>
      </p:sp>
    </p:spTree>
    <p:extLst>
      <p:ext uri="{BB962C8B-B14F-4D97-AF65-F5344CB8AC3E}">
        <p14:creationId xmlns:p14="http://schemas.microsoft.com/office/powerpoint/2010/main" val="3013165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二、冷却液的分类</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810065"/>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冷却液由水、防冻剂、添加剂</a:t>
            </a: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部分组成，按防冻剂成分不同可分为酒精型、甘油型、乙二醇型等类型冷却液。</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酒精型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酒精型冷却液是用乙醇作防冻剂，价格便宜，流动性好，配制工艺简单，但沸点较低、易挥发损失、冰点易升高、易燃等，现已逐渐被淘汰。乙醇的冰点为</a:t>
            </a:r>
            <a:r>
              <a:rPr lang="en-US" altLang="zh-CN" sz="2000" dirty="0">
                <a:latin typeface="方正楷体_GBK" panose="03000509000000000000" pitchFamily="65" charset="-122"/>
                <a:ea typeface="方正楷体_GBK" panose="03000509000000000000" pitchFamily="65" charset="-122"/>
              </a:rPr>
              <a:t>-114℃,</a:t>
            </a:r>
            <a:r>
              <a:rPr lang="zh-CN" altLang="en-US" sz="2000" dirty="0">
                <a:latin typeface="方正楷体_GBK" panose="03000509000000000000" pitchFamily="65" charset="-122"/>
                <a:ea typeface="方正楷体_GBK" panose="03000509000000000000" pitchFamily="65" charset="-122"/>
              </a:rPr>
              <a:t>沸点为</a:t>
            </a:r>
            <a:r>
              <a:rPr lang="en-US" altLang="zh-CN" sz="2000" dirty="0">
                <a:latin typeface="方正楷体_GBK" panose="03000509000000000000" pitchFamily="65" charset="-122"/>
                <a:ea typeface="方正楷体_GBK" panose="03000509000000000000" pitchFamily="65" charset="-122"/>
              </a:rPr>
              <a:t>78.3℃</a:t>
            </a:r>
            <a:r>
              <a:rPr lang="zh-CN" altLang="en-US" sz="2000" dirty="0">
                <a:latin typeface="方正楷体_GBK" panose="03000509000000000000" pitchFamily="65" charset="-122"/>
                <a:ea typeface="方正楷体_GBK" panose="03000509000000000000" pitchFamily="65" charset="-122"/>
              </a:rPr>
              <a:t>，也不宜在工作温度较高的柴油机冷却系统中使用。</a:t>
            </a:r>
          </a:p>
        </p:txBody>
      </p:sp>
    </p:spTree>
    <p:extLst>
      <p:ext uri="{BB962C8B-B14F-4D97-AF65-F5344CB8AC3E}">
        <p14:creationId xmlns:p14="http://schemas.microsoft.com/office/powerpoint/2010/main" val="31944804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二、冷却液的分类</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348400"/>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甘油型</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甘油型冷却液沸点高、挥发性小、不易着火、无毒、腐蚀性小，但降低冰点效果不佳、成本高、价格昂贵，用户难以接受，只有少数北欧国家仍在使用。甘油</a:t>
            </a:r>
            <a:r>
              <a:rPr lang="en-US" altLang="zh-CN" sz="2000" dirty="0">
                <a:latin typeface="方正楷体_GBK" panose="03000509000000000000" pitchFamily="65" charset="-122"/>
                <a:ea typeface="方正楷体_GBK" panose="03000509000000000000" pitchFamily="65" charset="-122"/>
              </a:rPr>
              <a:t>(</a:t>
            </a:r>
            <a:r>
              <a:rPr lang="zh-CN" altLang="en-US" sz="2000" dirty="0">
                <a:latin typeface="方正楷体_GBK" panose="03000509000000000000" pitchFamily="65" charset="-122"/>
                <a:ea typeface="方正楷体_GBK" panose="03000509000000000000" pitchFamily="65" charset="-122"/>
              </a:rPr>
              <a:t>丙三醇</a:t>
            </a:r>
            <a:r>
              <a:rPr lang="en-US" altLang="zh-CN" sz="2000" dirty="0">
                <a:latin typeface="方正楷体_GBK" panose="03000509000000000000" pitchFamily="65" charset="-122"/>
                <a:ea typeface="方正楷体_GBK" panose="03000509000000000000" pitchFamily="65" charset="-122"/>
              </a:rPr>
              <a:t>)</a:t>
            </a:r>
            <a:r>
              <a:rPr lang="zh-CN" altLang="en-US" sz="2000" dirty="0">
                <a:latin typeface="方正楷体_GBK" panose="03000509000000000000" pitchFamily="65" charset="-122"/>
                <a:ea typeface="方正楷体_GBK" panose="03000509000000000000" pitchFamily="65" charset="-122"/>
              </a:rPr>
              <a:t>的冰点为</a:t>
            </a:r>
            <a:r>
              <a:rPr lang="en-US" altLang="zh-CN" sz="2000" dirty="0">
                <a:latin typeface="方正楷体_GBK" panose="03000509000000000000" pitchFamily="65" charset="-122"/>
                <a:ea typeface="方正楷体_GBK" panose="03000509000000000000" pitchFamily="65" charset="-122"/>
              </a:rPr>
              <a:t>-17℃</a:t>
            </a:r>
            <a:r>
              <a:rPr lang="zh-CN" altLang="en-US" sz="2000" dirty="0">
                <a:latin typeface="方正楷体_GBK" panose="03000509000000000000" pitchFamily="65" charset="-122"/>
                <a:ea typeface="方正楷体_GBK" panose="03000509000000000000" pitchFamily="65" charset="-122"/>
              </a:rPr>
              <a:t>，沸点为</a:t>
            </a:r>
            <a:r>
              <a:rPr lang="en-US" altLang="zh-CN" sz="2000" dirty="0">
                <a:latin typeface="方正楷体_GBK" panose="03000509000000000000" pitchFamily="65" charset="-122"/>
                <a:ea typeface="方正楷体_GBK" panose="03000509000000000000" pitchFamily="65" charset="-122"/>
              </a:rPr>
              <a:t>290℃</a:t>
            </a:r>
            <a:r>
              <a:rPr lang="zh-CN" altLang="en-US" sz="2000" dirty="0">
                <a:latin typeface="方正楷体_GBK" panose="03000509000000000000" pitchFamily="65" charset="-122"/>
                <a:ea typeface="方正楷体_GBK" panose="03000509000000000000" pitchFamily="65" charset="-122"/>
              </a:rPr>
              <a:t>，与水混合后的冰点最低可达－</a:t>
            </a:r>
            <a:r>
              <a:rPr lang="en-US" altLang="zh-CN" sz="2000" dirty="0">
                <a:latin typeface="方正楷体_GBK" panose="03000509000000000000" pitchFamily="65" charset="-122"/>
                <a:ea typeface="方正楷体_GBK" panose="03000509000000000000" pitchFamily="65" charset="-122"/>
              </a:rPr>
              <a:t>46.5℃</a:t>
            </a:r>
            <a:r>
              <a:rPr lang="zh-CN" altLang="en-US" sz="2000" dirty="0">
                <a:latin typeface="方正楷体_GBK" panose="03000509000000000000" pitchFamily="65" charset="-122"/>
                <a:ea typeface="方正楷体_GBK" panose="03000509000000000000" pitchFamily="65" charset="-122"/>
              </a:rPr>
              <a:t>。水中甘油的含量要相当大时才能得到低冰点冷却液，使用起来不经济。</a:t>
            </a:r>
          </a:p>
        </p:txBody>
      </p:sp>
    </p:spTree>
    <p:extLst>
      <p:ext uri="{BB962C8B-B14F-4D97-AF65-F5344CB8AC3E}">
        <p14:creationId xmlns:p14="http://schemas.microsoft.com/office/powerpoint/2010/main" val="1307258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二、冷却液的分类</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3271729"/>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乙二醇型冷却液</a:t>
            </a:r>
          </a:p>
          <a:p>
            <a:pPr>
              <a:lnSpc>
                <a:spcPct val="150000"/>
              </a:lnSpc>
            </a:pPr>
            <a:r>
              <a:rPr lang="zh-CN" altLang="en-US" sz="2000" dirty="0">
                <a:latin typeface="方正楷体_GBK" panose="03000509000000000000" pitchFamily="65" charset="-122"/>
                <a:ea typeface="方正楷体_GBK" panose="03000509000000000000" pitchFamily="65" charset="-122"/>
              </a:rPr>
              <a:t>乙二醇是一种无色微粘的液体，沸点是</a:t>
            </a:r>
            <a:r>
              <a:rPr lang="en-US" altLang="zh-CN" sz="2000" dirty="0">
                <a:latin typeface="方正楷体_GBK" panose="03000509000000000000" pitchFamily="65" charset="-122"/>
                <a:ea typeface="方正楷体_GBK" panose="03000509000000000000" pitchFamily="65" charset="-122"/>
              </a:rPr>
              <a:t>197.4℃</a:t>
            </a:r>
            <a:r>
              <a:rPr lang="zh-CN" altLang="en-US" sz="2000" dirty="0">
                <a:latin typeface="方正楷体_GBK" panose="03000509000000000000" pitchFamily="65" charset="-122"/>
                <a:ea typeface="方正楷体_GBK" panose="03000509000000000000" pitchFamily="65" charset="-122"/>
              </a:rPr>
              <a:t>，冰点是</a:t>
            </a:r>
            <a:r>
              <a:rPr lang="en-US" altLang="zh-CN" sz="2000" dirty="0">
                <a:latin typeface="方正楷体_GBK" panose="03000509000000000000" pitchFamily="65" charset="-122"/>
                <a:ea typeface="方正楷体_GBK" panose="03000509000000000000" pitchFamily="65" charset="-122"/>
              </a:rPr>
              <a:t>-11.5℃</a:t>
            </a:r>
            <a:r>
              <a:rPr lang="zh-CN" altLang="en-US" sz="2000" dirty="0">
                <a:latin typeface="方正楷体_GBK" panose="03000509000000000000" pitchFamily="65" charset="-122"/>
                <a:ea typeface="方正楷体_GBK" panose="03000509000000000000" pitchFamily="65" charset="-122"/>
              </a:rPr>
              <a:t>，能与水任意比例混合。乙二醇型冷却液是用乙二醇作防冻剂，并添加少量抗泡沫、防腐蚀等综合添加剂配制而成。由于乙二醇易溶于水，可以任意配成各种冰点的冷却液，混合后由于改变了冷却水的蒸气压，冰点显著降低，其降低的程度在一定范围内随乙二醇的含量增加而下降，其最低冰点可达</a:t>
            </a:r>
            <a:r>
              <a:rPr lang="en-US" altLang="zh-CN" sz="2000" dirty="0">
                <a:latin typeface="方正楷体_GBK" panose="03000509000000000000" pitchFamily="65" charset="-122"/>
                <a:ea typeface="方正楷体_GBK" panose="03000509000000000000" pitchFamily="65" charset="-122"/>
              </a:rPr>
              <a:t>-68℃</a:t>
            </a:r>
            <a:r>
              <a:rPr lang="zh-CN" altLang="en-US" sz="2000" dirty="0">
                <a:latin typeface="方正楷体_GBK" panose="03000509000000000000" pitchFamily="65" charset="-122"/>
                <a:ea typeface="方正楷体_GBK" panose="03000509000000000000" pitchFamily="65" charset="-122"/>
              </a:rPr>
              <a:t>。乙二醇防冻液在使用中易生成酸性物质，对金属有腐蚀。因此，应加入适量的磷酸氢二钠等以防腐蚀。</a:t>
            </a:r>
          </a:p>
        </p:txBody>
      </p:sp>
    </p:spTree>
    <p:extLst>
      <p:ext uri="{BB962C8B-B14F-4D97-AF65-F5344CB8AC3E}">
        <p14:creationId xmlns:p14="http://schemas.microsoft.com/office/powerpoint/2010/main" val="39144476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三、发动冷却液的选择</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2348400"/>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根据环境温度选择冷却液的冰点</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冷却液的冰点是冷却液最重要的指标之一，是冷却液能否防冻的重要条件。目前市场上冷却液的冰点有</a:t>
            </a:r>
            <a:r>
              <a:rPr lang="en-US" altLang="zh-CN" sz="2000" dirty="0">
                <a:latin typeface="方正楷体_GBK" panose="03000509000000000000" pitchFamily="65" charset="-122"/>
                <a:ea typeface="方正楷体_GBK" panose="03000509000000000000" pitchFamily="65" charset="-122"/>
              </a:rPr>
              <a:t>-15℃</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-25℃</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-30℃</a:t>
            </a:r>
            <a:r>
              <a:rPr lang="zh-CN" altLang="en-US" sz="2000" dirty="0">
                <a:latin typeface="方正楷体_GBK" panose="03000509000000000000" pitchFamily="65" charset="-122"/>
                <a:ea typeface="方正楷体_GBK" panose="03000509000000000000" pitchFamily="65" charset="-122"/>
              </a:rPr>
              <a:t>、</a:t>
            </a:r>
            <a:r>
              <a:rPr lang="en-US" altLang="zh-CN" sz="2000" dirty="0">
                <a:latin typeface="方正楷体_GBK" panose="03000509000000000000" pitchFamily="65" charset="-122"/>
                <a:ea typeface="方正楷体_GBK" panose="03000509000000000000" pitchFamily="65" charset="-122"/>
              </a:rPr>
              <a:t>-40℃</a:t>
            </a:r>
            <a:r>
              <a:rPr lang="zh-CN" altLang="en-US" sz="2000" dirty="0">
                <a:latin typeface="方正楷体_GBK" panose="03000509000000000000" pitchFamily="65" charset="-122"/>
                <a:ea typeface="方正楷体_GBK" panose="03000509000000000000" pitchFamily="65" charset="-122"/>
              </a:rPr>
              <a:t>等几种规格，一般要选择比所在地区最低气温低</a:t>
            </a:r>
            <a:r>
              <a:rPr lang="en-US" altLang="zh-CN" sz="2000" dirty="0">
                <a:latin typeface="方正楷体_GBK" panose="03000509000000000000" pitchFamily="65" charset="-122"/>
                <a:ea typeface="方正楷体_GBK" panose="03000509000000000000" pitchFamily="65" charset="-122"/>
              </a:rPr>
              <a:t>10℃</a:t>
            </a:r>
            <a:r>
              <a:rPr lang="zh-CN" altLang="en-US" sz="2000" dirty="0">
                <a:latin typeface="方正楷体_GBK" panose="03000509000000000000" pitchFamily="65" charset="-122"/>
                <a:ea typeface="方正楷体_GBK" panose="03000509000000000000" pitchFamily="65" charset="-122"/>
              </a:rPr>
              <a:t>以上的为宜。在冬季应选择使用低冰点的冷却液，冰点越低，冷却液的抗冻性能越强。</a:t>
            </a:r>
          </a:p>
        </p:txBody>
      </p:sp>
    </p:spTree>
    <p:extLst>
      <p:ext uri="{BB962C8B-B14F-4D97-AF65-F5344CB8AC3E}">
        <p14:creationId xmlns:p14="http://schemas.microsoft.com/office/powerpoint/2010/main" val="25288202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三、发动冷却液的选择</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3733394"/>
          </a:xfrm>
          <a:prstGeom prst="rect">
            <a:avLst/>
          </a:prstGeom>
        </p:spPr>
        <p:txBody>
          <a:bodyPr wrap="square">
            <a:spAutoFit/>
          </a:bodyPr>
          <a:lstStyle/>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根据车型不同选用不同的冷却液</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一般情况下进口车辆，国内引进生产的车辆及高、中档车辆全年应选用永久性冷却液（</a:t>
            </a:r>
            <a:r>
              <a:rPr lang="en-US" altLang="zh-CN" sz="2000" dirty="0">
                <a:latin typeface="方正楷体_GBK" panose="03000509000000000000" pitchFamily="65" charset="-122"/>
                <a:ea typeface="方正楷体_GBK" panose="03000509000000000000" pitchFamily="65" charset="-122"/>
              </a:rPr>
              <a:t>2-3</a:t>
            </a:r>
            <a:r>
              <a:rPr lang="zh-CN" altLang="en-US" sz="2000" dirty="0">
                <a:latin typeface="方正楷体_GBK" panose="03000509000000000000" pitchFamily="65" charset="-122"/>
                <a:ea typeface="方正楷体_GBK" panose="03000509000000000000" pitchFamily="65" charset="-122"/>
              </a:rPr>
              <a:t>年）。普通车辆冬季直接使用防冻液，夏季换用软水即可。</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应兼顾防锈、防腐及除垢能力来选择冷却液</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冷却液除了具有防结冰的重要作用外，防锈蚀也很关键。所以宜选用加有防腐剂、缓蚀剂、防垢剂和清洗剂等添加剂的产品。</a:t>
            </a: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选用与橡胶密封件和橡胶水管相匹配的冷却液</a:t>
            </a:r>
            <a:endParaRPr lang="en-US" altLang="zh-CN" sz="2000" dirty="0">
              <a:latin typeface="方正楷体_GBK" panose="03000509000000000000" pitchFamily="65" charset="-122"/>
              <a:ea typeface="方正楷体_GBK" panose="03000509000000000000" pitchFamily="65" charset="-122"/>
            </a:endParaRPr>
          </a:p>
          <a:p>
            <a:pPr>
              <a:lnSpc>
                <a:spcPct val="150000"/>
              </a:lnSpc>
            </a:pPr>
            <a:r>
              <a:rPr lang="zh-CN" altLang="en-US" sz="2000" dirty="0">
                <a:latin typeface="方正楷体_GBK" panose="03000509000000000000" pitchFamily="65" charset="-122"/>
                <a:ea typeface="方正楷体_GBK" panose="03000509000000000000" pitchFamily="65" charset="-122"/>
              </a:rPr>
              <a:t>冷却液对橡胶密封件及橡胶水管应无溶胀和侵蚀等副作用。</a:t>
            </a:r>
          </a:p>
        </p:txBody>
      </p:sp>
    </p:spTree>
    <p:extLst>
      <p:ext uri="{BB962C8B-B14F-4D97-AF65-F5344CB8AC3E}">
        <p14:creationId xmlns:p14="http://schemas.microsoft.com/office/powerpoint/2010/main" val="2017276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a16="http://schemas.microsoft.com/office/drawing/2014/main" id="{02664040-D815-44E7-BDC4-875F862CBF21}"/>
              </a:ext>
            </a:extLst>
          </p:cNvPr>
          <p:cNvSpPr txBox="1"/>
          <p:nvPr/>
        </p:nvSpPr>
        <p:spPr>
          <a:xfrm>
            <a:off x="2642381" y="987424"/>
            <a:ext cx="7584831" cy="523220"/>
          </a:xfrm>
          <a:prstGeom prst="rect">
            <a:avLst/>
          </a:prstGeom>
          <a:noFill/>
        </p:spPr>
        <p:txBody>
          <a:bodyPr wrap="square" rtlCol="0">
            <a:spAutoFit/>
          </a:bodyPr>
          <a:lstStyle/>
          <a:p>
            <a:pPr algn="ctr"/>
            <a:r>
              <a:rPr lang="zh-CN" altLang="en-US" sz="2800" dirty="0">
                <a:latin typeface="方正黑体_GBK" panose="03000509000000000000" pitchFamily="65" charset="-122"/>
                <a:ea typeface="方正黑体_GBK" panose="03000509000000000000" pitchFamily="65" charset="-122"/>
              </a:rPr>
              <a:t>拓展知识 冷却液认知</a:t>
            </a:r>
          </a:p>
        </p:txBody>
      </p:sp>
      <p:sp>
        <p:nvSpPr>
          <p:cNvPr id="4" name="文本框 3">
            <a:extLst>
              <a:ext uri="{FF2B5EF4-FFF2-40B4-BE49-F238E27FC236}">
                <a16:creationId xmlns:a16="http://schemas.microsoft.com/office/drawing/2014/main" id="{EA9D4630-F92E-49B1-9E18-42C68BBACCB4}"/>
              </a:ext>
            </a:extLst>
          </p:cNvPr>
          <p:cNvSpPr txBox="1"/>
          <p:nvPr/>
        </p:nvSpPr>
        <p:spPr>
          <a:xfrm>
            <a:off x="644769" y="1988906"/>
            <a:ext cx="11256499" cy="582211"/>
          </a:xfrm>
          <a:prstGeom prst="rect">
            <a:avLst/>
          </a:prstGeom>
          <a:noFill/>
        </p:spPr>
        <p:txBody>
          <a:bodyPr wrap="square" rtlCol="0">
            <a:spAutoFit/>
          </a:bodyPr>
          <a:lstStyle/>
          <a:p>
            <a:pPr>
              <a:lnSpc>
                <a:spcPct val="150000"/>
              </a:lnSpc>
            </a:pPr>
            <a:r>
              <a:rPr lang="zh-CN" altLang="en-US" sz="2400" dirty="0">
                <a:latin typeface="方正黑体_GBK" panose="03000509000000000000" pitchFamily="65" charset="-122"/>
                <a:ea typeface="方正黑体_GBK" panose="03000509000000000000" pitchFamily="65" charset="-122"/>
              </a:rPr>
              <a:t>四、汽车冷却液冰点检测方法</a:t>
            </a:r>
            <a:endParaRPr lang="en-US" altLang="zh-CN" sz="2400" dirty="0">
              <a:latin typeface="方正黑体_GBK" panose="03000509000000000000" pitchFamily="65" charset="-122"/>
              <a:ea typeface="方正黑体_GBK" panose="03000509000000000000" pitchFamily="65" charset="-122"/>
            </a:endParaRPr>
          </a:p>
        </p:txBody>
      </p:sp>
      <p:sp>
        <p:nvSpPr>
          <p:cNvPr id="5" name="矩形 4">
            <a:extLst>
              <a:ext uri="{FF2B5EF4-FFF2-40B4-BE49-F238E27FC236}">
                <a16:creationId xmlns:a16="http://schemas.microsoft.com/office/drawing/2014/main" id="{9497ADF9-B4AA-4B31-8706-A82051D38477}"/>
              </a:ext>
            </a:extLst>
          </p:cNvPr>
          <p:cNvSpPr/>
          <p:nvPr/>
        </p:nvSpPr>
        <p:spPr>
          <a:xfrm>
            <a:off x="644770" y="2651019"/>
            <a:ext cx="9976338" cy="4195059"/>
          </a:xfrm>
          <a:prstGeom prst="rect">
            <a:avLst/>
          </a:prstGeom>
        </p:spPr>
        <p:txBody>
          <a:bodyPr wrap="square">
            <a:spAutoFit/>
          </a:bodyPr>
          <a:lstStyle/>
          <a:p>
            <a:pPr>
              <a:lnSpc>
                <a:spcPct val="150000"/>
              </a:lnSpc>
            </a:pPr>
            <a:r>
              <a:rPr lang="zh-CN" altLang="en-US" sz="2000" dirty="0">
                <a:latin typeface="方正楷体_GBK" panose="03000509000000000000" pitchFamily="65" charset="-122"/>
                <a:ea typeface="方正楷体_GBK" panose="03000509000000000000" pitchFamily="65" charset="-122"/>
              </a:rPr>
              <a:t>折光仪是根据不同浓度的液体具有不同的折射率这一原理设计而成的。它具有快速、准确、重量轻、体积小等优点。</a:t>
            </a:r>
            <a:endParaRPr lang="en-US" altLang="zh-CN" sz="2000" dirty="0">
              <a:latin typeface="方正楷体_GBK" panose="03000509000000000000" pitchFamily="65" charset="-122"/>
              <a:ea typeface="方正楷体_GBK" panose="03000509000000000000" pitchFamily="65" charset="-122"/>
            </a:endParaRPr>
          </a:p>
          <a:p>
            <a:pPr marL="342900" indent="-342900">
              <a:lnSpc>
                <a:spcPct val="150000"/>
              </a:lnSpc>
              <a:buFont typeface="Arial" panose="020B0604020202020204" pitchFamily="34" charset="0"/>
              <a:buChar char="•"/>
            </a:pPr>
            <a:r>
              <a:rPr lang="zh-CN" altLang="en-US" sz="2000" dirty="0">
                <a:latin typeface="方正楷体_GBK" panose="03000509000000000000" pitchFamily="65" charset="-122"/>
                <a:ea typeface="方正楷体_GBK" panose="03000509000000000000" pitchFamily="65" charset="-122"/>
              </a:rPr>
              <a:t>使用方法：</a:t>
            </a:r>
          </a:p>
          <a:p>
            <a:pPr>
              <a:lnSpc>
                <a:spcPct val="150000"/>
              </a:lnSpc>
            </a:pPr>
            <a:r>
              <a:rPr lang="en-US" altLang="zh-CN" sz="2000" dirty="0">
                <a:latin typeface="方正楷体_GBK" panose="03000509000000000000" pitchFamily="65" charset="-122"/>
                <a:ea typeface="方正楷体_GBK" panose="03000509000000000000" pitchFamily="65" charset="-122"/>
              </a:rPr>
              <a:t>1.</a:t>
            </a:r>
            <a:r>
              <a:rPr lang="zh-CN" altLang="en-US" sz="2000" dirty="0">
                <a:latin typeface="方正楷体_GBK" panose="03000509000000000000" pitchFamily="65" charset="-122"/>
                <a:ea typeface="方正楷体_GBK" panose="03000509000000000000" pitchFamily="65" charset="-122"/>
              </a:rPr>
              <a:t>打开盖板，用软布仔细擦净检测棱镜，棱镜对准光亮方向，调节目镜视度环，直到标线清晰为止</a:t>
            </a:r>
          </a:p>
          <a:p>
            <a:pPr>
              <a:lnSpc>
                <a:spcPct val="150000"/>
              </a:lnSpc>
            </a:pPr>
            <a:r>
              <a:rPr lang="en-US" altLang="zh-CN" sz="2000" dirty="0">
                <a:latin typeface="方正楷体_GBK" panose="03000509000000000000" pitchFamily="65" charset="-122"/>
                <a:ea typeface="方正楷体_GBK" panose="03000509000000000000" pitchFamily="65" charset="-122"/>
              </a:rPr>
              <a:t>2.</a:t>
            </a:r>
            <a:r>
              <a:rPr lang="zh-CN" altLang="en-US" sz="2000" dirty="0">
                <a:latin typeface="方正楷体_GBK" panose="03000509000000000000" pitchFamily="65" charset="-122"/>
                <a:ea typeface="方正楷体_GBK" panose="03000509000000000000" pitchFamily="65" charset="-122"/>
              </a:rPr>
              <a:t>取待测溶液数滴，置于检测棱镜上，轻轻合上盖板，避免气泡产生，使溶液遍布棱镜表面。</a:t>
            </a:r>
          </a:p>
          <a:p>
            <a:pPr>
              <a:lnSpc>
                <a:spcPct val="150000"/>
              </a:lnSpc>
            </a:pPr>
            <a:r>
              <a:rPr lang="en-US" altLang="zh-CN" sz="2000" dirty="0">
                <a:latin typeface="方正楷体_GBK" panose="03000509000000000000" pitchFamily="65" charset="-122"/>
                <a:ea typeface="方正楷体_GBK" panose="03000509000000000000" pitchFamily="65" charset="-122"/>
              </a:rPr>
              <a:t>3.</a:t>
            </a:r>
            <a:r>
              <a:rPr lang="zh-CN" altLang="en-US" sz="2000" dirty="0">
                <a:latin typeface="方正楷体_GBK" panose="03000509000000000000" pitchFamily="65" charset="-122"/>
                <a:ea typeface="方正楷体_GBK" panose="03000509000000000000" pitchFamily="65" charset="-122"/>
              </a:rPr>
              <a:t>对准光源或明亮处，眼睛通过目镜观察视场，转动目镜视度环。使视场的蓝白分界线清晰。分界线的刻度值即为溶液的浓度。</a:t>
            </a:r>
          </a:p>
        </p:txBody>
      </p:sp>
    </p:spTree>
    <p:extLst>
      <p:ext uri="{BB962C8B-B14F-4D97-AF65-F5344CB8AC3E}">
        <p14:creationId xmlns:p14="http://schemas.microsoft.com/office/powerpoint/2010/main" val="3474749089"/>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13702</TotalTime>
  <Words>1049</Words>
  <Application>Microsoft Office PowerPoint</Application>
  <PresentationFormat>宽屏</PresentationFormat>
  <Paragraphs>50</Paragraphs>
  <Slides>11</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11</vt:i4>
      </vt:variant>
    </vt:vector>
  </HeadingPairs>
  <TitlesOfParts>
    <vt:vector size="16" baseType="lpstr">
      <vt:lpstr>等线</vt:lpstr>
      <vt:lpstr>方正黑体_GBK</vt:lpstr>
      <vt:lpstr>方正楷体_GBK</vt:lpstr>
      <vt:lpstr>Arial</vt:lpstr>
      <vt:lpstr>Office 主题​​</vt:lpstr>
      <vt:lpstr> 学习单元五 拓展知识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lwk</dc:creator>
  <cp:lastModifiedBy>lwk</cp:lastModifiedBy>
  <cp:revision>158</cp:revision>
  <dcterms:created xsi:type="dcterms:W3CDTF">2020-03-16T09:44:54Z</dcterms:created>
  <dcterms:modified xsi:type="dcterms:W3CDTF">2025-09-15T01:41:54Z</dcterms:modified>
</cp:coreProperties>
</file>